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858" r:id="rId3"/>
    <p:sldId id="837" r:id="rId4"/>
    <p:sldId id="700" r:id="rId5"/>
    <p:sldId id="801" r:id="rId6"/>
    <p:sldId id="844" r:id="rId7"/>
    <p:sldId id="781" r:id="rId8"/>
    <p:sldId id="847" r:id="rId9"/>
    <p:sldId id="845" r:id="rId10"/>
    <p:sldId id="852" r:id="rId11"/>
    <p:sldId id="853" r:id="rId12"/>
    <p:sldId id="854" r:id="rId13"/>
    <p:sldId id="831" r:id="rId14"/>
    <p:sldId id="832" r:id="rId15"/>
    <p:sldId id="836" r:id="rId16"/>
    <p:sldId id="829" r:id="rId17"/>
  </p:sldIdLst>
  <p:sldSz cx="9144000" cy="6858000" type="screen4x3"/>
  <p:notesSz cx="6797675" cy="9926638"/>
  <p:embeddedFontLst>
    <p:embeddedFont>
      <p:font typeface="Frutiger-Black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utiger-Roman" pitchFamily="2" charset="0"/>
      <p:regular r:id="rId25"/>
    </p:embeddedFont>
    <p:embeddedFont>
      <p:font typeface="Frutiger-Bold" pitchFamily="2" charset="0"/>
      <p:regular r:id="rId26"/>
    </p:embeddedFont>
    <p:embeddedFont>
      <p:font typeface="Frutiger-Light" pitchFamily="2" charset="0"/>
      <p:regular r:id="rId27"/>
    </p:embeddedFont>
    <p:embeddedFont>
      <p:font typeface="Arial Unicode MS" panose="020B0604020202020204" pitchFamily="34" charset="-128"/>
      <p:regular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0000FF"/>
    <a:srgbClr val="65D64A"/>
    <a:srgbClr val="FFFF99"/>
    <a:srgbClr val="9AF729"/>
    <a:srgbClr val="FF7C80"/>
    <a:srgbClr val="6699FF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2495" autoAdjust="0"/>
  </p:normalViewPr>
  <p:slideViewPr>
    <p:cSldViewPr>
      <p:cViewPr varScale="1">
        <p:scale>
          <a:sx n="97" d="100"/>
          <a:sy n="97" d="100"/>
        </p:scale>
        <p:origin x="4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23"/>
    </p:cViewPr>
  </p:sorterViewPr>
  <p:notesViewPr>
    <p:cSldViewPr>
      <p:cViewPr varScale="1">
        <p:scale>
          <a:sx n="60" d="100"/>
          <a:sy n="60" d="100"/>
        </p:scale>
        <p:origin x="3202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10C37B-F05E-43CF-9DFF-87EE2546B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66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92B1AA-654C-4750-A726-76258CF1C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66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9721A-60CB-4DC3-ADFC-BDF2A617AD03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4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N1, N2,</a:t>
            </a:r>
            <a:r>
              <a:rPr lang="en-GB" baseline="0" dirty="0" smtClean="0"/>
              <a:t> N3: trucks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0869B-AE1C-4A6E-BF2A-AB622412DCB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702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195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0" tIns="44886" rIns="89770" bIns="44886"/>
          <a:lstStyle/>
          <a:p>
            <a:pPr eaLnBrk="1" hangingPunct="1">
              <a:spcBef>
                <a:spcPct val="0"/>
              </a:spcBef>
            </a:pPr>
            <a:endParaRPr lang="nl-BE" altLang="en-US" sz="10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1000" dirty="0" smtClean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1000" dirty="0" smtClean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2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8B6197-EA74-4073-A199-B0590F27B37C}" type="slidenum">
              <a:rPr lang="en-GB" altLang="en-US" sz="13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</a:t>
            </a:fld>
            <a:endParaRPr lang="en-GB" altLang="en-US" sz="130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0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baseline="0" dirty="0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34EB4E-3CB8-4E7D-AB4D-A74CC52DA532}" type="slidenum">
              <a:rPr lang="en-GB" altLang="en-US" sz="13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4</a:t>
            </a:fld>
            <a:endParaRPr lang="en-GB" altLang="en-US" sz="130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4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4A2C75-83C8-4E0F-90AD-2CBEB6FE62B9}" type="slidenum">
              <a:rPr lang="en-GB" alt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GB" altLang="en-US" sz="12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1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B6EDAC-279A-4C60-B3A3-A4D95E165425}" type="slidenum">
              <a:rPr lang="en-US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6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5383154-8390-44A2-967F-142E63A1A819}" type="slidenum">
              <a:rPr lang="en-US" alt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6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sure about</a:t>
            </a:r>
            <a:r>
              <a:rPr lang="en-GB" baseline="0" dirty="0" smtClean="0"/>
              <a:t> the “almost” qualification.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0869B-AE1C-4A6E-BF2A-AB622412DCB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162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AB02C-00BD-4912-8957-9EC78AA7A40D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7175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Interpretation of scenario analysis: </a:t>
            </a:r>
          </a:p>
          <a:p>
            <a:pPr eaLnBrk="1" hangingPunct="1"/>
            <a:r>
              <a:rPr lang="en-GB" altLang="en-US" dirty="0" smtClean="0"/>
              <a:t>Both scenarios are winners</a:t>
            </a:r>
          </a:p>
          <a:p>
            <a:pPr eaLnBrk="1" hangingPunct="1"/>
            <a:r>
              <a:rPr lang="en-GB" altLang="en-US" dirty="0" smtClean="0"/>
              <a:t>The harder the push for ISA and the “stronger” the system, the greater the benefits</a:t>
            </a:r>
          </a:p>
          <a:p>
            <a:pPr eaLnBrk="1" hangingPunct="1"/>
            <a:r>
              <a:rPr lang="en-GB" altLang="en-US" dirty="0" smtClean="0"/>
              <a:t>Shows the importance of regulation</a:t>
            </a:r>
          </a:p>
          <a:p>
            <a:pPr eaLnBrk="1" hangingPunct="1"/>
            <a:r>
              <a:rPr lang="en-GB" altLang="en-US" dirty="0" smtClean="0"/>
              <a:t>Much of the potential of ISA, e.g. to replace traditional and costly traffic calming, was not counted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2B1AA-654C-4750-A726-76258CF1C4F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44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52600" y="6019800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endParaRPr lang="en-US" altLang="en-US" sz="2000" smtClean="0">
              <a:solidFill>
                <a:srgbClr val="FFFFFF"/>
              </a:solidFill>
              <a:latin typeface="Frutiger-Light" pitchFamily="2" charset="0"/>
            </a:endParaRPr>
          </a:p>
          <a:p>
            <a:pPr eaLnBrk="1" hangingPunct="1">
              <a:defRPr/>
            </a:pPr>
            <a:r>
              <a:rPr lang="nl-NL" altLang="en-US" sz="1600" b="1" smtClean="0">
                <a:solidFill>
                  <a:srgbClr val="FFFFFF"/>
                </a:solidFill>
                <a:latin typeface="Frutiger-Light" pitchFamily="2" charset="0"/>
              </a:rPr>
              <a:t>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76400" y="3429000"/>
            <a:ext cx="7086600" cy="1143000"/>
          </a:xfrm>
        </p:spPr>
        <p:txBody>
          <a:bodyPr/>
          <a:lstStyle>
            <a:lvl1pPr>
              <a:defRPr sz="5000">
                <a:solidFill>
                  <a:srgbClr val="CC6600"/>
                </a:solidFill>
                <a:latin typeface="Frutiger-Black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743200"/>
            <a:ext cx="7010400" cy="457200"/>
          </a:xfrm>
        </p:spPr>
        <p:txBody>
          <a:bodyPr/>
          <a:lstStyle>
            <a:lvl1pPr marL="0" indent="0">
              <a:buFont typeface="Frutiger-Roman" pitchFamily="2" charset="0"/>
              <a:buNone/>
              <a:defRPr sz="2800">
                <a:solidFill>
                  <a:srgbClr val="000000"/>
                </a:solidFill>
                <a:latin typeface="Frutiger-Roma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32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9" y="2"/>
            <a:ext cx="2170112" cy="6380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1" y="2"/>
            <a:ext cx="6357938" cy="638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46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"/>
            <a:ext cx="7239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1052513"/>
            <a:ext cx="3924300" cy="532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052513"/>
            <a:ext cx="3924300" cy="532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00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6701"/>
            <a:ext cx="5729288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2" y="1417637"/>
            <a:ext cx="4138613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417639"/>
            <a:ext cx="4138612" cy="226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32226"/>
            <a:ext cx="4138612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25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843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1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052513"/>
            <a:ext cx="39243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052513"/>
            <a:ext cx="39243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712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07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Frutiger-Black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33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8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5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3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052513"/>
            <a:ext cx="8001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opmaakprofielen van de modeltekst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"/>
            <a:ext cx="7239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OF SHEET</a:t>
            </a:r>
            <a:endParaRPr lang="nl-NL" altLang="en-US" smtClean="0"/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 rot="-5400000">
            <a:off x="-2516980" y="3498057"/>
            <a:ext cx="53943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nl-NL" altLang="en-US" sz="2000" smtClean="0">
              <a:solidFill>
                <a:srgbClr val="996633"/>
              </a:solidFill>
              <a:latin typeface="Frutiger-Roman" pitchFamily="2" charset="0"/>
            </a:endParaRPr>
          </a:p>
        </p:txBody>
      </p:sp>
      <p:sp>
        <p:nvSpPr>
          <p:cNvPr id="1033" name="Text Box 62"/>
          <p:cNvSpPr txBox="1">
            <a:spLocks noChangeArrowheads="1"/>
          </p:cNvSpPr>
          <p:nvPr/>
        </p:nvSpPr>
        <p:spPr bwMode="auto">
          <a:xfrm>
            <a:off x="6659564" y="6237290"/>
            <a:ext cx="248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endParaRPr lang="nl-BE" altLang="en-US" sz="2000" smtClean="0">
              <a:solidFill>
                <a:srgbClr val="996633"/>
              </a:solidFill>
              <a:latin typeface="Frutiger-Rom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  <p:sldLayoutId id="2147484588" r:id="rId12"/>
    <p:sldLayoutId id="2147484592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6600"/>
          </a:solidFill>
          <a:latin typeface="Frutiger-Black" pitchFamily="2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6600"/>
          </a:solidFill>
          <a:latin typeface="Frutiger-Black" pitchFamily="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6600"/>
          </a:solidFill>
          <a:latin typeface="Frutiger-Black" pitchFamily="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6600"/>
          </a:solidFill>
          <a:latin typeface="Frutiger-Black" pitchFamily="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6600"/>
          </a:solidFill>
          <a:latin typeface="Frutiger-Black" pitchFamily="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Font typeface="Frutiger-Roman" pitchFamily="2" charset="0"/>
        <a:buChar char="•"/>
        <a:defRPr sz="2500">
          <a:solidFill>
            <a:schemeClr val="tx1"/>
          </a:solidFill>
          <a:latin typeface="Frutiger-Roman" pitchFamily="2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Frutiger-Roman" pitchFamily="2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Frutiger-Roman" pitchFamily="2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Frutiger-Roman" pitchFamily="2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Frutiger-Roman" pitchFamily="2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hyperlink" Target="http://www.kfv.at/" TargetMode="External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hyperlink" Target="http://www.moving-roadsafety.com/en/" TargetMode="External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jpeg"/><Relationship Id="rId60" Type="http://schemas.openxmlformats.org/officeDocument/2006/relationships/image" Target="../media/image59.gi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9.png"/><Relationship Id="rId51" Type="http://schemas.openxmlformats.org/officeDocument/2006/relationships/image" Target="../media/image50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232756"/>
            <a:ext cx="8785148" cy="1728192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altLang="en-US" sz="2800" dirty="0" smtClean="0"/>
              <a:t/>
            </a:r>
            <a:br>
              <a:rPr lang="nl-BE" altLang="en-US" sz="2800" dirty="0" smtClean="0"/>
            </a:br>
            <a:r>
              <a:rPr lang="nl-BE" altLang="en-US" sz="2800" dirty="0" smtClean="0"/>
              <a:t/>
            </a:r>
            <a:br>
              <a:rPr lang="nl-BE" altLang="en-US" sz="2800" dirty="0" smtClean="0"/>
            </a:br>
            <a:r>
              <a:rPr lang="nl-BE" altLang="en-US" sz="2800" dirty="0" smtClean="0"/>
              <a:t/>
            </a:r>
            <a:br>
              <a:rPr lang="nl-BE" altLang="en-US" sz="2800" dirty="0" smtClean="0"/>
            </a:br>
            <a:r>
              <a:rPr lang="nl-BE" altLang="en-US" sz="2800" dirty="0" smtClean="0"/>
              <a:t/>
            </a:r>
            <a:br>
              <a:rPr lang="nl-BE" altLang="en-US" sz="2800" dirty="0" smtClean="0"/>
            </a:br>
            <a:r>
              <a:rPr lang="nl-BE" altLang="en-US" sz="2800" dirty="0" smtClean="0"/>
              <a:t/>
            </a:r>
            <a:br>
              <a:rPr lang="nl-BE" altLang="en-US" sz="2800" dirty="0" smtClean="0"/>
            </a:br>
            <a:r>
              <a:rPr lang="nl-BE" altLang="en-US" sz="2800" dirty="0" smtClean="0"/>
              <a:t/>
            </a:r>
            <a:br>
              <a:rPr lang="nl-BE" altLang="en-US" sz="2800" dirty="0" smtClean="0"/>
            </a:br>
            <a:r>
              <a:rPr lang="nl-BE" altLang="en-US" sz="2800" dirty="0" smtClean="0"/>
              <a:t>#</a:t>
            </a:r>
            <a:r>
              <a:rPr lang="es-ES" sz="4000" b="1" dirty="0" err="1" smtClean="0"/>
              <a:t>Fit</a:t>
            </a:r>
            <a:r>
              <a:rPr lang="es-ES" sz="4000" b="1" dirty="0" smtClean="0"/>
              <a:t> Safety as Standard</a:t>
            </a:r>
            <a:br>
              <a:rPr lang="es-ES" sz="4000" b="1" dirty="0" smtClean="0"/>
            </a:br>
            <a:r>
              <a:rPr lang="es-ES" sz="4000" kern="1200" dirty="0" err="1" smtClean="0">
                <a:latin typeface="Frutiger-Light" pitchFamily="2" charset="0"/>
                <a:ea typeface="+mn-ea"/>
                <a:cs typeface="+mn-cs"/>
              </a:rPr>
              <a:t>Safer</a:t>
            </a:r>
            <a:r>
              <a:rPr lang="es-ES" sz="4000" kern="1200" dirty="0" smtClean="0">
                <a:latin typeface="Frutiger-Light" pitchFamily="2" charset="0"/>
                <a:ea typeface="+mn-ea"/>
                <a:cs typeface="+mn-cs"/>
              </a:rPr>
              <a:t> </a:t>
            </a:r>
            <a:r>
              <a:rPr lang="es-ES" sz="4000" kern="1200" dirty="0" err="1" smtClean="0">
                <a:latin typeface="Frutiger-Light" pitchFamily="2" charset="0"/>
                <a:ea typeface="+mn-ea"/>
                <a:cs typeface="+mn-cs"/>
              </a:rPr>
              <a:t>Vehicles</a:t>
            </a:r>
            <a:r>
              <a:rPr lang="es-ES" sz="4000" kern="1200" dirty="0" smtClean="0">
                <a:latin typeface="Frutiger-Light" pitchFamily="2" charset="0"/>
                <a:ea typeface="+mn-ea"/>
                <a:cs typeface="+mn-cs"/>
              </a:rPr>
              <a:t> </a:t>
            </a:r>
            <a:br>
              <a:rPr lang="es-ES" sz="4000" kern="1200" dirty="0" smtClean="0">
                <a:latin typeface="Frutiger-Light" pitchFamily="2" charset="0"/>
                <a:ea typeface="+mn-ea"/>
                <a:cs typeface="+mn-cs"/>
              </a:rPr>
            </a:br>
            <a:r>
              <a:rPr lang="es-ES" sz="4000" kern="1200" dirty="0" smtClean="0">
                <a:latin typeface="Frutiger-Light" pitchFamily="2" charset="0"/>
                <a:ea typeface="+mn-ea"/>
                <a:cs typeface="+mn-cs"/>
              </a:rPr>
              <a:t>14</a:t>
            </a:r>
            <a:r>
              <a:rPr lang="nl-BE" altLang="en-US" sz="4000" kern="1200" dirty="0" smtClean="0">
                <a:latin typeface="Frutiger-Light" pitchFamily="2" charset="0"/>
                <a:ea typeface="+mn-ea"/>
                <a:cs typeface="+mn-cs"/>
              </a:rPr>
              <a:t> June 2016</a:t>
            </a:r>
            <a:r>
              <a:rPr lang="en-GB" altLang="en-US" sz="2400" dirty="0">
                <a:solidFill>
                  <a:schemeClr val="tx1"/>
                </a:solidFill>
                <a:latin typeface="Frutiger-Roman" pitchFamily="2" charset="0"/>
              </a:rPr>
              <a:t/>
            </a:r>
            <a:br>
              <a:rPr lang="en-GB" altLang="en-US" sz="2400" dirty="0">
                <a:solidFill>
                  <a:schemeClr val="tx1"/>
                </a:solidFill>
                <a:latin typeface="Frutiger-Roman" pitchFamily="2" charset="0"/>
              </a:rPr>
            </a:br>
            <a:r>
              <a:rPr lang="en-GB" altLang="en-US" sz="2800" dirty="0" smtClean="0">
                <a:solidFill>
                  <a:schemeClr val="bg1"/>
                </a:solidFill>
              </a:rPr>
              <a:t>day </a:t>
            </a:r>
            <a:r>
              <a:rPr lang="en-GB" altLang="en-US" sz="2800" dirty="0">
                <a:solidFill>
                  <a:schemeClr val="bg1"/>
                </a:solidFill>
              </a:rPr>
              <a:t>16th </a:t>
            </a:r>
            <a:r>
              <a:rPr lang="en-GB" altLang="en-US" sz="2800" dirty="0" smtClean="0">
                <a:solidFill>
                  <a:schemeClr val="bg1"/>
                </a:solidFill>
              </a:rPr>
              <a:t>February</a:t>
            </a:r>
            <a:r>
              <a:rPr lang="en-GB" altLang="en-US" sz="2800" dirty="0">
                <a:solidFill>
                  <a:schemeClr val="tx1"/>
                </a:solidFill>
              </a:rPr>
              <a:t/>
            </a:r>
            <a:br>
              <a:rPr lang="en-GB" altLang="en-US" sz="2800" dirty="0">
                <a:solidFill>
                  <a:schemeClr val="tx1"/>
                </a:solidFill>
              </a:rPr>
            </a:br>
            <a:r>
              <a:rPr lang="en-GB" altLang="en-US" sz="2800" dirty="0" smtClean="0">
                <a:solidFill>
                  <a:schemeClr val="tx1"/>
                </a:solidFill>
              </a:rPr>
              <a:t/>
            </a:r>
            <a:br>
              <a:rPr lang="en-GB" altLang="en-US" sz="2800" dirty="0" smtClean="0">
                <a:solidFill>
                  <a:schemeClr val="tx1"/>
                </a:solidFill>
              </a:rPr>
            </a:br>
            <a:r>
              <a:rPr lang="nl-BE" altLang="en-US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nl-BE" alt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nl-BE" altLang="en-US" sz="2800" dirty="0" smtClean="0"/>
              <a:t/>
            </a:r>
            <a:br>
              <a:rPr lang="nl-BE" altLang="en-US" sz="2800" dirty="0" smtClean="0"/>
            </a:br>
            <a:endParaRPr lang="en-US" altLang="en-US" sz="2800" dirty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619250" y="476250"/>
            <a:ext cx="7215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nl-BE" sz="28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nl-BE" sz="28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nl-BE" sz="28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nl-BE" sz="2800" b="1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040065" y="4889500"/>
            <a:ext cx="326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6600"/>
              </a:buClr>
              <a:buFont typeface="Frutiger-Roman" pitchFamily="2" charset="0"/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sv-SE" altLang="en-US" sz="2400">
              <a:latin typeface="Times New Roman" panose="02020603050405020304" pitchFamily="18" charset="0"/>
            </a:endParaRPr>
          </a:p>
        </p:txBody>
      </p:sp>
      <p:pic>
        <p:nvPicPr>
          <p:cNvPr id="17414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50" y="4903069"/>
            <a:ext cx="24542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323528" y="3861048"/>
            <a:ext cx="7886700" cy="18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Font typeface="Frutiger-Roman" pitchFamily="2" charset="0"/>
              <a:buChar char="•"/>
              <a:defRPr sz="2500">
                <a:solidFill>
                  <a:schemeClr val="tx1"/>
                </a:solidFill>
                <a:latin typeface="Frutiger-Roman" pitchFamily="2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 err="1" smtClean="0">
                <a:latin typeface="Frutiger-Light" pitchFamily="2" charset="0"/>
              </a:rPr>
              <a:t>antonio.avenoso@etsc.eu</a:t>
            </a:r>
            <a:r>
              <a:rPr lang="en-GB" kern="0" dirty="0" smtClean="0">
                <a:latin typeface="Frutiger-Light" pitchFamily="2" charset="0"/>
              </a:rPr>
              <a:t> </a:t>
            </a:r>
          </a:p>
          <a:p>
            <a:pPr marL="0" indent="0">
              <a:buNone/>
            </a:pPr>
            <a:r>
              <a:rPr lang="en-US" kern="0" dirty="0">
                <a:latin typeface="Frutiger-Light" pitchFamily="2" charset="0"/>
              </a:rPr>
              <a:t>http://</a:t>
            </a:r>
            <a:r>
              <a:rPr lang="en-US" kern="0" dirty="0" err="1">
                <a:latin typeface="Frutiger-Light" pitchFamily="2" charset="0"/>
              </a:rPr>
              <a:t>etsc.eu</a:t>
            </a:r>
            <a:r>
              <a:rPr lang="en-US" kern="0" dirty="0">
                <a:latin typeface="Frutiger-Light" pitchFamily="2" charset="0"/>
              </a:rPr>
              <a:t>/projects/</a:t>
            </a:r>
            <a:r>
              <a:rPr lang="en-US" kern="0" dirty="0" err="1">
                <a:latin typeface="Frutiger-Light" pitchFamily="2" charset="0"/>
              </a:rPr>
              <a:t>isafer</a:t>
            </a:r>
            <a:r>
              <a:rPr lang="en-US" kern="0" dirty="0" smtClean="0">
                <a:latin typeface="Frutiger-Light" pitchFamily="2" charset="0"/>
              </a:rPr>
              <a:t>/</a:t>
            </a:r>
          </a:p>
          <a:p>
            <a:pPr marL="0" indent="0">
              <a:buNone/>
            </a:pPr>
            <a:r>
              <a:rPr lang="en-GB" altLang="en-US" sz="2400" dirty="0" smtClean="0">
                <a:latin typeface="Frutiger-Light" pitchFamily="2" charset="0"/>
              </a:rPr>
              <a:t>@</a:t>
            </a:r>
            <a:r>
              <a:rPr lang="en-GB" altLang="en-US" sz="2400" dirty="0" err="1">
                <a:latin typeface="Frutiger-Light" pitchFamily="2" charset="0"/>
              </a:rPr>
              <a:t>etsc_eu</a:t>
            </a:r>
            <a:endParaRPr lang="en-US" kern="0" dirty="0" smtClean="0">
              <a:latin typeface="Frutiger-Light" pitchFamily="2" charset="0"/>
            </a:endParaRPr>
          </a:p>
          <a:p>
            <a:pPr marL="0" indent="0">
              <a:buFont typeface="Frutiger-Roman" pitchFamily="2" charset="0"/>
              <a:buNone/>
            </a:pPr>
            <a:endParaRPr lang="en-GB" kern="0" dirty="0"/>
          </a:p>
        </p:txBody>
      </p:sp>
      <p:pic>
        <p:nvPicPr>
          <p:cNvPr id="7" name="Picture 2" descr="Speed Assistance_logo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60" y="270731"/>
            <a:ext cx="2857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23528" y="1622723"/>
            <a:ext cx="7992564" cy="553641"/>
          </a:xfrm>
        </p:spPr>
        <p:txBody>
          <a:bodyPr/>
          <a:lstStyle/>
          <a:p>
            <a:r>
              <a:rPr lang="en-GB" altLang="en-US" sz="3800" dirty="0" smtClean="0">
                <a:solidFill>
                  <a:schemeClr val="tx1"/>
                </a:solidFill>
                <a:latin typeface="+mn-lt"/>
              </a:rPr>
              <a:t>GB accidents saved over time for the Market Driven scenario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1" y="2394919"/>
            <a:ext cx="4915580" cy="423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138386"/>
            <a:ext cx="889248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>
                <a:solidFill>
                  <a:srgbClr val="CC6600"/>
                </a:solidFill>
                <a:latin typeface="Frutiger-Black" pitchFamily="2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6600"/>
                </a:solidFill>
                <a:latin typeface="Frutiger-Black" pitchFamily="2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6600"/>
                </a:solidFill>
                <a:latin typeface="Frutiger-Black" pitchFamily="2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6600"/>
                </a:solidFill>
                <a:latin typeface="Frutiger-Black" pitchFamily="2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6600"/>
                </a:solidFill>
                <a:latin typeface="Frutiger-Black" pitchFamily="2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 pitchFamily="2" charset="0"/>
              </a:defRPr>
            </a:lvl9pPr>
          </a:lstStyle>
          <a:p>
            <a:r>
              <a:rPr lang="en-GB" kern="0" dirty="0" smtClean="0"/>
              <a:t>The importance of regulation</a:t>
            </a:r>
            <a:br>
              <a:rPr lang="en-GB" kern="0" dirty="0" smtClean="0"/>
            </a:br>
            <a:endParaRPr lang="en-GB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5447282" y="4510230"/>
            <a:ext cx="362471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ISA GB </a:t>
            </a:r>
            <a:r>
              <a:rPr lang="fr-BE" smtClean="0">
                <a:latin typeface="Arial" panose="020B0604020202020204" pitchFamily="34" charset="0"/>
                <a:cs typeface="Arial" panose="020B0604020202020204" pitchFamily="34" charset="0"/>
              </a:rPr>
              <a:t>trial </a:t>
            </a:r>
            <a:r>
              <a:rPr lang="fr-BE" smtClean="0">
                <a:latin typeface="Arial" panose="020B0604020202020204" pitchFamily="34" charset="0"/>
                <a:cs typeface="Arial" panose="020B0604020202020204" pitchFamily="34" charset="0"/>
              </a:rPr>
              <a:t>2001-2006</a:t>
            </a:r>
            <a:endParaRPr lang="fr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Oliver Carsten,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58650" y="548680"/>
            <a:ext cx="8633830" cy="553641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1"/>
                </a:solidFill>
                <a:latin typeface="+mn-lt"/>
              </a:rPr>
              <a:t>GB accidents saved over time for the </a:t>
            </a:r>
            <a:r>
              <a:rPr lang="en-GB" altLang="en-US" dirty="0">
                <a:solidFill>
                  <a:schemeClr val="tx1"/>
                </a:solidFill>
                <a:latin typeface="+mn-lt"/>
              </a:rPr>
              <a:t>R</a:t>
            </a:r>
            <a:r>
              <a:rPr lang="en-GB" altLang="en-US" dirty="0" smtClean="0">
                <a:solidFill>
                  <a:schemeClr val="tx1"/>
                </a:solidFill>
                <a:latin typeface="+mn-lt"/>
              </a:rPr>
              <a:t>egulation scenario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8" y="1781980"/>
            <a:ext cx="4900839" cy="42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7282" y="4510230"/>
            <a:ext cx="362471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ISA GB trial 2011-2006</a:t>
            </a:r>
          </a:p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Oliver Carsten,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23850" y="266701"/>
            <a:ext cx="8352606" cy="738188"/>
          </a:xfrm>
        </p:spPr>
        <p:txBody>
          <a:bodyPr/>
          <a:lstStyle/>
          <a:p>
            <a:r>
              <a:rPr lang="en-GB" altLang="en-US" dirty="0" smtClean="0"/>
              <a:t>Comparison of predicted outcomes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sz="quarter" idx="2"/>
          </p:nvPr>
        </p:nvSpPr>
        <p:spPr>
          <a:xfrm>
            <a:off x="423639" y="4169129"/>
            <a:ext cx="8513065" cy="141208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altLang="en-US" dirty="0" smtClean="0"/>
              <a:t>Benefit to cost ratios (accidents + fuel + CO</a:t>
            </a:r>
            <a:r>
              <a:rPr lang="en-GB" altLang="en-US" baseline="-25000" dirty="0" smtClean="0"/>
              <a:t>2</a:t>
            </a:r>
            <a:r>
              <a:rPr lang="en-GB" altLang="en-US" dirty="0" smtClean="0"/>
              <a:t>):</a:t>
            </a:r>
          </a:p>
          <a:p>
            <a:pPr lvl="1"/>
            <a:r>
              <a:rPr lang="en-GB" altLang="en-US" sz="2400" dirty="0"/>
              <a:t>Market Driven scenario	3.4</a:t>
            </a:r>
          </a:p>
          <a:p>
            <a:pPr lvl="1"/>
            <a:r>
              <a:rPr lang="en-GB" altLang="en-US" sz="2400" dirty="0"/>
              <a:t>Regulation scenario		</a:t>
            </a:r>
            <a:r>
              <a:rPr lang="en-GB" altLang="en-US" sz="2400" dirty="0" smtClean="0"/>
              <a:t>7.4</a:t>
            </a:r>
          </a:p>
          <a:p>
            <a:pPr marL="176213" lvl="1" indent="0">
              <a:buNone/>
            </a:pPr>
            <a:r>
              <a:rPr lang="en-GB" altLang="en-US" sz="2400" i="1" dirty="0" smtClean="0"/>
              <a:t>Much </a:t>
            </a:r>
            <a:r>
              <a:rPr lang="en-GB" altLang="en-US" sz="2400" i="1" dirty="0"/>
              <a:t>of the potential of ISA, e.g. to replace traditional and costly traffic calming, was not counted</a:t>
            </a:r>
          </a:p>
          <a:p>
            <a:pPr lvl="1"/>
            <a:endParaRPr lang="en-GB" altLang="en-US" sz="2400" dirty="0"/>
          </a:p>
        </p:txBody>
      </p:sp>
      <p:sp>
        <p:nvSpPr>
          <p:cNvPr id="37917" name="TextBox 10"/>
          <p:cNvSpPr txBox="1">
            <a:spLocks noChangeArrowheads="1"/>
          </p:cNvSpPr>
          <p:nvPr/>
        </p:nvSpPr>
        <p:spPr bwMode="auto">
          <a:xfrm>
            <a:off x="-180528" y="1538644"/>
            <a:ext cx="53356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200" b="1" dirty="0"/>
              <a:t>GB </a:t>
            </a:r>
            <a:r>
              <a:rPr lang="en-GB" altLang="en-US" sz="2200" b="1" dirty="0" smtClean="0"/>
              <a:t>collisions from </a:t>
            </a:r>
            <a:r>
              <a:rPr lang="en-GB" altLang="en-US" sz="2200" b="1" dirty="0"/>
              <a:t>2010 to 2070</a:t>
            </a:r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5076"/>
              </p:ext>
            </p:extLst>
          </p:nvPr>
        </p:nvGraphicFramePr>
        <p:xfrm>
          <a:off x="323850" y="2060848"/>
          <a:ext cx="8712645" cy="17583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28044"/>
                <a:gridCol w="1994867"/>
                <a:gridCol w="1994867"/>
                <a:gridCol w="1994867"/>
              </a:tblGrid>
              <a:tr h="6478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1" marR="91441" marT="45732" marB="457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Slight collisions</a:t>
                      </a:r>
                      <a:endParaRPr lang="en-GB" dirty="0"/>
                    </a:p>
                  </a:txBody>
                  <a:tcPr marL="91441" marR="91441" marT="45732" marB="457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Serious collisions</a:t>
                      </a:r>
                      <a:endParaRPr lang="en-GB" dirty="0"/>
                    </a:p>
                  </a:txBody>
                  <a:tcPr marL="91441" marR="91441" marT="45732" marB="457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Fatal collisions</a:t>
                      </a:r>
                      <a:endParaRPr lang="en-GB" dirty="0"/>
                    </a:p>
                  </a:txBody>
                  <a:tcPr marL="91441" marR="91441" marT="45732" marB="457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00"/>
                    </a:solidFill>
                  </a:tcPr>
                </a:tc>
              </a:tr>
              <a:tr h="70951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Market Driven scenario</a:t>
                      </a:r>
                      <a:endParaRPr lang="en-GB" sz="2000" dirty="0"/>
                    </a:p>
                  </a:txBody>
                  <a:tcPr marL="91441" marR="91441" marT="45732" marB="45732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4%</a:t>
                      </a:r>
                      <a:endParaRPr lang="en-GB" sz="2000" dirty="0"/>
                    </a:p>
                  </a:txBody>
                  <a:tcPr marL="91441" marR="91441" marT="45732" marB="45732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8%</a:t>
                      </a:r>
                      <a:endParaRPr lang="en-GB" sz="2000" dirty="0"/>
                    </a:p>
                  </a:txBody>
                  <a:tcPr marL="91441" marR="91441" marT="45732" marB="45732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13%</a:t>
                      </a:r>
                      <a:endParaRPr lang="en-GB" sz="2000" dirty="0"/>
                    </a:p>
                  </a:txBody>
                  <a:tcPr marL="91441" marR="91441" marT="45732" marB="45732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3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Regulation</a:t>
                      </a:r>
                      <a:r>
                        <a:rPr lang="en-GB" sz="2000" baseline="0" dirty="0" smtClean="0"/>
                        <a:t> scenario</a:t>
                      </a:r>
                      <a:endParaRPr lang="en-GB" sz="2000" dirty="0"/>
                    </a:p>
                  </a:txBody>
                  <a:tcPr marL="91441" marR="91441" marT="45732" marB="45732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15%</a:t>
                      </a:r>
                      <a:endParaRPr lang="en-GB" sz="2000" dirty="0"/>
                    </a:p>
                  </a:txBody>
                  <a:tcPr marL="91441" marR="91441" marT="45732" marB="45732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25%</a:t>
                      </a:r>
                      <a:endParaRPr lang="en-GB" sz="2000" dirty="0"/>
                    </a:p>
                  </a:txBody>
                  <a:tcPr marL="91441" marR="91441" marT="45732" marB="45732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30%</a:t>
                      </a:r>
                      <a:endParaRPr lang="en-GB" sz="2000" dirty="0"/>
                    </a:p>
                  </a:txBody>
                  <a:tcPr marL="91441" marR="91441" marT="45732" marB="45732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19290" y="1004889"/>
            <a:ext cx="362471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ISA GB trial 2011-2006</a:t>
            </a:r>
          </a:p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Oliver Carsten,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253" y="188640"/>
            <a:ext cx="8600256" cy="765175"/>
          </a:xfrm>
        </p:spPr>
        <p:txBody>
          <a:bodyPr/>
          <a:lstStyle/>
          <a:p>
            <a:r>
              <a:rPr lang="en-GB" dirty="0" smtClean="0"/>
              <a:t>Evaluation study report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70999" y="1844824"/>
            <a:ext cx="5089711" cy="366283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 smtClean="0"/>
              <a:t>The European Commission commissioned the Transport Research Laboratory (</a:t>
            </a:r>
            <a:r>
              <a:rPr lang="en-GB" sz="2000" dirty="0" err="1" smtClean="0"/>
              <a:t>TRL</a:t>
            </a:r>
            <a:r>
              <a:rPr lang="en-GB" sz="2000" dirty="0" smtClean="0"/>
              <a:t>, in the UK) to: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assess feasibility of a range of new technologies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for possible inclusion in the revised regulations on vehicle safety (General Safety and Pedestrian Protection)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Report published in March 2015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3" y="1484784"/>
            <a:ext cx="3638738" cy="5153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"/>
            <a:ext cx="9104312" cy="765175"/>
          </a:xfrm>
        </p:spPr>
        <p:txBody>
          <a:bodyPr/>
          <a:lstStyle/>
          <a:p>
            <a:r>
              <a:rPr lang="en-GB" dirty="0" err="1" smtClean="0"/>
              <a:t>TRL</a:t>
            </a:r>
            <a:r>
              <a:rPr lang="en-GB" dirty="0" smtClean="0"/>
              <a:t> Evaluation study on </a:t>
            </a:r>
            <a:r>
              <a:rPr lang="en-GB" dirty="0" err="1" smtClean="0"/>
              <a:t>GSR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-687" r="3679"/>
          <a:stretch/>
        </p:blipFill>
        <p:spPr bwMode="auto">
          <a:xfrm>
            <a:off x="35497" y="1124744"/>
            <a:ext cx="9073007" cy="433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5428289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CC6600"/>
                </a:solidFill>
                <a:latin typeface="+mn-lt"/>
                <a:cs typeface="Arial" pitchFamily="34" charset="0"/>
              </a:rPr>
              <a:t>ISA</a:t>
            </a:r>
            <a:r>
              <a:rPr lang="en-GB" sz="3000" dirty="0" smtClean="0">
                <a:latin typeface="Frutiger-Roman" pitchFamily="2" charset="0"/>
                <a:cs typeface="Arial" pitchFamily="34" charset="0"/>
              </a:rPr>
              <a:t> </a:t>
            </a:r>
            <a:r>
              <a:rPr lang="en-GB" sz="2500" dirty="0" smtClean="0">
                <a:latin typeface="Frutiger-Roman" pitchFamily="2" charset="0"/>
                <a:cs typeface="Arial" pitchFamily="34" charset="0"/>
              </a:rPr>
              <a:t> 	Positive Benefit / cost ratio (</a:t>
            </a:r>
            <a:r>
              <a:rPr lang="en-GB" sz="2500" dirty="0" err="1" smtClean="0">
                <a:latin typeface="Frutiger-Roman" pitchFamily="2" charset="0"/>
                <a:cs typeface="Arial" pitchFamily="34" charset="0"/>
              </a:rPr>
              <a:t>BCR</a:t>
            </a:r>
            <a:r>
              <a:rPr lang="en-GB" sz="2500" dirty="0" smtClean="0">
                <a:latin typeface="Frutiger-Roman" pitchFamily="2" charset="0"/>
                <a:cs typeface="Arial" pitchFamily="34" charset="0"/>
              </a:rPr>
              <a:t>)</a:t>
            </a:r>
          </a:p>
          <a:p>
            <a:r>
              <a:rPr lang="en-GB" sz="2500" dirty="0" smtClean="0">
                <a:latin typeface="Frutiger-Roman" pitchFamily="2" charset="0"/>
                <a:cs typeface="Arial" pitchFamily="34" charset="0"/>
              </a:rPr>
              <a:t>	Public acceptability growing</a:t>
            </a:r>
          </a:p>
          <a:p>
            <a:r>
              <a:rPr lang="en-GB" sz="2500" dirty="0" smtClean="0">
                <a:latin typeface="Frutiger-Roman" pitchFamily="2" charset="0"/>
                <a:cs typeface="Arial" pitchFamily="34" charset="0"/>
              </a:rPr>
              <a:t>	Rated green for legislation</a:t>
            </a:r>
            <a:endParaRPr lang="en-GB" sz="2500" dirty="0">
              <a:latin typeface="Frutiger-Roman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7308850" y="188915"/>
            <a:ext cx="93503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6600"/>
              </a:buClr>
              <a:buFont typeface="Frutiger-Roman" pitchFamily="2" charset="0"/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de-DE" altLang="en-US" sz="22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de-DE" altLang="en-US" sz="2200">
              <a:solidFill>
                <a:schemeClr val="bg1"/>
              </a:solidFill>
            </a:endParaRP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612777" y="503396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6600"/>
              </a:buClr>
              <a:buFont typeface="Frutiger-Roman" pitchFamily="2" charset="0"/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2535" name="Rectangle 18"/>
          <p:cNvSpPr>
            <a:spLocks noChangeArrowheads="1"/>
          </p:cNvSpPr>
          <p:nvPr/>
        </p:nvSpPr>
        <p:spPr bwMode="auto">
          <a:xfrm>
            <a:off x="6659563" y="3860800"/>
            <a:ext cx="20875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6600"/>
              </a:buClr>
              <a:buFont typeface="Frutiger-Roman" pitchFamily="2" charset="0"/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nl-BE" altLang="en-US" sz="2200">
              <a:latin typeface="Arial" panose="020B0604020202020204" pitchFamily="34" charset="0"/>
            </a:endParaRPr>
          </a:p>
        </p:txBody>
      </p:sp>
      <p:pic>
        <p:nvPicPr>
          <p:cNvPr id="10" name="Picture 4" descr="Speed Assistance_logo_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83" y="171691"/>
            <a:ext cx="365691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730958" y="2060600"/>
            <a:ext cx="7886700" cy="18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Font typeface="Frutiger-Roman" pitchFamily="2" charset="0"/>
              <a:buChar char="•"/>
              <a:defRPr sz="2500">
                <a:solidFill>
                  <a:schemeClr val="tx1"/>
                </a:solidFill>
                <a:latin typeface="Frutiger-Roman" pitchFamily="2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Frutiger-Roman" pitchFamily="2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Frutiger-Roman" pitchFamily="2" charset="0"/>
              <a:buNone/>
            </a:pPr>
            <a:r>
              <a:rPr lang="en-GB" kern="0" dirty="0" smtClean="0"/>
              <a:t>To contribute to reducing speed-related road deaths and injuries across Europe.</a:t>
            </a:r>
          </a:p>
          <a:p>
            <a:pPr marL="0" indent="0" algn="just">
              <a:buFont typeface="Frutiger-Roman" pitchFamily="2" charset="0"/>
              <a:buNone/>
            </a:pPr>
            <a:r>
              <a:rPr lang="en-GB" kern="0" dirty="0" smtClean="0"/>
              <a:t>Promoting the use of Intelligent Speed Assistance (ISA) at European and national level. </a:t>
            </a:r>
          </a:p>
          <a:p>
            <a:pPr marL="0" indent="0">
              <a:buFont typeface="Frutiger-Roman" pitchFamily="2" charset="0"/>
              <a:buNone/>
            </a:pPr>
            <a:endParaRPr lang="en-US" kern="0" dirty="0" smtClean="0"/>
          </a:p>
          <a:p>
            <a:pPr marL="0" indent="0">
              <a:buFont typeface="Frutiger-Roman" pitchFamily="2" charset="0"/>
              <a:buNone/>
            </a:pPr>
            <a:endParaRPr lang="en-GB" kern="0" dirty="0"/>
          </a:p>
        </p:txBody>
      </p:sp>
      <p:pic>
        <p:nvPicPr>
          <p:cNvPr id="23556" name="Picture 4" descr="http://solutions.3m.com/3MContentRetrievalAPI/BlobServlet?lmd=1332510970000&amp;locale=en_US&amp;assetType=MMM_Image&amp;assetId=1114312390662&amp;blobAttribute=ImageFil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296" y="4965793"/>
            <a:ext cx="864096" cy="46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www.salaprensa.fundacionmapfre.org/index/descargar/foto/-archive-recortes-cuadrado_20101210_000715_cuadrado_RVVULN-2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90" y="4637043"/>
            <a:ext cx="3531097" cy="7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ome"/>
          <p:cNvSpPr>
            <a:spLocks noChangeAspect="1" noChangeArrowheads="1"/>
          </p:cNvSpPr>
          <p:nvPr/>
        </p:nvSpPr>
        <p:spPr bwMode="auto">
          <a:xfrm>
            <a:off x="-593527" y="1423353"/>
            <a:ext cx="1032049" cy="10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4" name="AutoShape 4" descr="Home"/>
          <p:cNvSpPr>
            <a:spLocks noChangeAspect="1" noChangeArrowheads="1"/>
          </p:cNvSpPr>
          <p:nvPr/>
        </p:nvSpPr>
        <p:spPr bwMode="auto">
          <a:xfrm>
            <a:off x="-972616" y="633968"/>
            <a:ext cx="540741" cy="5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6" name="Picture 2" descr="Flemish government emblem.sv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388173"/>
            <a:ext cx="1614475" cy="12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1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001000" cy="53276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ISA is a well-proven technology with very significant safety benefits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Regulation is necessary to maximise the impact of ISA on casualties reduction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A legally-binding tool represents </a:t>
            </a:r>
            <a:r>
              <a:rPr lang="en-US" dirty="0"/>
              <a:t>the most direct and effective </a:t>
            </a:r>
            <a:r>
              <a:rPr lang="en-US" dirty="0" smtClean="0"/>
              <a:t>measure </a:t>
            </a:r>
            <a:r>
              <a:rPr lang="en-US" dirty="0"/>
              <a:t>the EU has at its disposal to further reduce road </a:t>
            </a:r>
            <a:r>
              <a:rPr lang="en-US" dirty="0" smtClean="0"/>
              <a:t>casualties.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Co-decision with European Parliament and Council: we need allies! 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fr-BE" sz="4400" b="1" kern="1200" dirty="0" smtClean="0">
                <a:solidFill>
                  <a:srgbClr val="CC6600"/>
                </a:solidFill>
              </a:rPr>
              <a:t>#</a:t>
            </a:r>
            <a:r>
              <a:rPr lang="fr-BE" sz="4400" b="1" kern="1200" dirty="0" err="1" smtClean="0">
                <a:solidFill>
                  <a:srgbClr val="CC6600"/>
                </a:solidFill>
              </a:rPr>
              <a:t>SafetyAsStandard</a:t>
            </a:r>
            <a:endParaRPr lang="en-GB" sz="4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BE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601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-1527745" y="143242"/>
            <a:ext cx="7239000" cy="765175"/>
          </a:xfrm>
        </p:spPr>
        <p:txBody>
          <a:bodyPr/>
          <a:lstStyle/>
          <a:p>
            <a:pPr algn="ctr"/>
            <a:r>
              <a:rPr lang="en-US" altLang="en-US" sz="3500" dirty="0" smtClean="0"/>
              <a:t>ETSC Network</a:t>
            </a:r>
            <a:endParaRPr lang="en-GB" altLang="en-US" sz="3500" dirty="0" smtClean="0"/>
          </a:p>
        </p:txBody>
      </p:sp>
      <p:sp>
        <p:nvSpPr>
          <p:cNvPr id="4" name="AutoShape 16" descr="data:image/jpeg;base64,/9j/4AAQSkZJRgABAQAAAQABAAD/2wCEAAkGBxMTERQSExQRFhMUFBoTGBUVGBgWFhUXFhciIhgbGBgbKCgsGSYmHBUXITEhJSktOjE6IB80ODMsNyktLisBCgoKDg0OGxAQGywkHyQsLCw0NDcsLCwsLCwsLSwsLDQsLywsLCwsLCwsLCwsLCwsLCwsLCwsLCwsLCwsLCwsLP/AABEIAGAAsAMBEQACEQEDEQH/xAAcAAEAAwEBAQEBAAAAAAAAAAAABAYHBQMCCAH/xABAEAACAQEDCAgEBAQFBQAAAAABAgMABAURBxIVITFTktEGEzNRcXOhsiJBYYEUUmKRI0JywTJjgrHhFhckk8L/xAAaAQEAAgMBAAAAAAAAAAAAAAAAAwQBAgUG/8QALREAAgIBAwIFAwMFAAAAAAAAAAECAxEEITESEwUiMkFRYXGBkbHwI0LB0eH/2gAMAwEAAhEDEQA/ANfu2wRGGMmOMkxqSSq6/hH0oCRo6HdRcC8qAaOh3UXAvKgGjod1FwLyoBo6HdRcC8qAaOh3UXAvKgGjod1FwLyoBo6HdRcC8qAaOh3UXAvKgGjod1FwLyoBo6HdRcC8qAaOh3UXAvKgGjod1FwLyoBo6HdRcC8qAaOh3UXAvKgGjod1FwLyoBo6HdRcC8qAaOh3UXAvKgGjod1FwLyoBo6HdRcC8qAaOh3UXAvKgI95WCIQyERxgiNiCFXV8J+lASLr7CLy09ooCVQCgFAKAUAoBQCgFAKAUAoBQCgFAKAUAoBQCgIt6dhL5b+00AuvsIvLT2igJVAKA8551RSzsqqNrMQAPEmsNpcm0Yyk8RWWVe35Q7FGcFdpD/lriOI4CoXqII6EPCtS+Vj7kBcqVlx1xzgd+Cn+9FfEzLwu1e6O5c/TGx2lgkcyhzsR/gY+AO37VJGcXwVLNLbWstbHfrcrigFAKAUAoBQCgFAKAUAoBQCgIt6dhL5b+00AuvsIvLT2igJVAcvpFfkdkhMsm06kQbXbuHP5VHZYoRyy1o9JZqrOiH5fwjFr+v6e1vnTNq/ljXUi+A+fia5s7JTe57TT6OrSxxWvz7s5LURrYeTGpUUrCNOe4kEawRqII2EH5VuitLg27ov0nZoIHlOIljDFvmrDU32xGNULPEHpNT27N4S3X0z/AIPPWxSk0i5A4667ieVlER/ayBQCgFAKAUAoBQCgFAKAUBFvTsJfLf2mgF19hF5ae0UBKoDE+ld4SW62MIlZ1QmONVGOoHW30xI2n6Vy7ZO2eEe40FFej0yc2lnds61wZOzMM6WdAAcCsJWQqRtDNsB+mupoaOX9+xz9T49BPFMc/VlssmT2wJtjaQ98jsfQYD0qxGiC9jkWeK6mfvj7Inf9IWHDD8LBwit+3H4Kz1d75kziX5kyscynqg0EmGoqSUx/Uhx9MKw6o+xJDXWraW6OS13tZILNZ3zesSI5+brGcXJ1GvL+Ox/qx+xVtsTm2WvodeXWRtGTrjww/pOz9sP9q6Pgmoc6nXLmP7f8NFLJYq7Zk87TOqIzscFRSxPcFGJ9BQFIbK3dnyeY+ET/AN6l7MiLvQPuDKvdjNgZJU+rxOAPHAGnZkO9At932+KdBJC6SI2xkIYH7io2muSRNPgr9/8AT+w2OYwTPIJFAJCxs2o7NY1VtGuUllGkrYxeGcz/ALuXb+af/wBTVt2ZGO9A71wdMbFbDmwTqz4Y9WwKPh9FbDH7VpKEo8m0bIy4OhfN6xWWFp5iVjTDEgFjrOGweNYSbeEbNpLLKkcrd2/mnPhE1SdmRH3oHvYsqV2SNm9cyfWRHUfc4YD71h1SQV0HsXGGVXUMpDKwxDKQQR3gjbUZKeF6dhL5b+00AuvsIvLT2igPq8WIhkIIBCMQTqAObtNYabWxvW4qacuMn5wt1+kr1NmLR2fYSPhkn/VI23DuTYK6Gl0UKY8bkmv8Qs1VjlJ7ey9ka7kbkQ3aFXDFJXDAd5OI9CKh1aasKlbyi9VWJBQCgMz6X20Panw2Jgn7bfUmvI+Kz7moePbYrze5I6Cz/wDlYfmRsftgal8GbV7XyjMHuaJXqSc4PTq3CG7rVJ/kso8WGA/3raCzJGk3iLMUyQ3YJryjJAKwo0hx1juX1NWrXiJUpjmRe8uFggFjjlzUWYShUYAAkEHOU4bRgMftUNLecE16XScXIHO/X2qME9V1aOR8g+cQD9CRj+30re/hGun9ypZULcJbztLDYhEY/wBC4H1xqSpYiiK15mzdro6OwLYIrNLFGyiFVcMo25vxYnxx11Vcn1ZLiiunB+crErLa0FmLFhaM2FhtOD4KfuKuPjcor1bG35Z7d1d2FNWdNIkf/wBN6Kaq0rMi3e8QKbkKuwPaLRMygiONUGIxGc5JPovrUl72SItOt2z0y7WKFJrM6KqyusmfmgDOVSuaSB9SwxpQ3hjUJZRZMhUztYJAxJVLSypj8l6tCQPpnFq0u9RLR6S+3p2Evlv7TUJMLr7CLy09ooD6vCz9ZFJH+dGTiUj+9ZTw8g/LnUMhKMMGQlWHcynA+ortrfdFOcsFzyadJhY7QVkOEE2CsfkjD/C3rgf+Kj1NDshlcogq1ChPD4Zu4ONcc6Z/aA59/XmtngeU7QMFHex2Cob7VVByNZy6VkxxrQSSScSTiT3k7a8nKpyeWVOotmTiItaHf5Rph93Or0U10/CqcWOXwv3Jat2aPXfLBm+XO8MywxwjbNMB/pQYn1zampXmyQah+XBQ8mdrttnM01ksRtIcLEWxwCFdeAP1zh6VLYovZshqclukdm9ejF83rMr2pI4I0xCqzDNQHbgiklicBrOH2rVThBbG7hOb3NG6L9G4LrsrhCWOBklkO1yo9ABjgKhlJzZNGCgjAOjtnNsvCFW1me0B38C2c/pjVuT6YlOK6pl2yq9K7witEtjz1jhIzlMa4NJGw2M5J+eIObhUVUItZJbpyTwWvJh0QsKQxW2LOlkdNTSYfwzsYKo1Ag4jHbUdk5ZwyWquKWUVzL5bsZLLADqVXlYfViFX0DVJQuWR6h8IhZPLwvKy2Zvwt3mZJn6wSk4A6sNmOsDCs2KLe7MVOSWyPY9AL1vG0dfbmSHHVrKswX8qIpIH3P71juQisRHanN5ka50fuWKxwJZ4Rgid+ssTtYnvJqvKTk8stRiorCPe9Owl8t/aawZF19hF5ae0UBKoDHMrHRRo5TbYlxikP8UD+R/zeB7+/wAa6WjuTXQ+SnqYteZFBgWumjjzZqWT/pnmKLNaW+Eao5D/AC/pc93ca5+r0fV54flF3Sa1R8ln4Zeb76RWayqGmkAzgSoGLM+H5QNu0Vx5zUPUdSVkY8syTpT0ua2SA61iX/And9W7zXM1Dla/oU7LepnGjtBYhVBLE4ADWSTsAFV+w/Yjybb0OuT8LZwrYdY/xyH9R+X2Gr9662npVUMe5frh0o7tWCQx3LNYLVabVCkME0iRRHWqkrnOdevwUVYpaS3K16cnsi65LroazXdGkilJGZpHU6iCx1YjwAqKx5kS1R6Y4LbWhIV3KC0mjrQsSO8jp1aqgJb4zgdQ+hNbwx1LJpZnpeDMsknRa0JbxLPBLGkcbEF1wBY4AYfYmprZpxwivTW1LLRacsnRh7TBHPCheaE5pVRizRvtAHzwIB/etKZ4eGSXQcllEDIz+LgMtlngnSJv4sbOpCq384x+WIwP2PfWbul7oxR1LZlayn3TbLTeMzx2a0OihY1IQ4HNHyPiTW9UoqPJHbGUpGzdGLv/AA9kghwwMcSqfHDX641Wk8vJaisLB1KwbCgIt6dhL5b+00AuvsIvLT2igJVAfE0SupVgGVhgVIxBB2gj51lPG6MNZMv6SZMGDGSxEFTrMLnAr/Qx2+B/eunRrlxZ+pzL9C3vX+hUJrtmhOEsUiH9SnD99ldGFkJel5OVbVOPqTR0bLeZMfUSKJoTr6t8TmnvjYa0PhUWo0dVy8yw/kVaqyvy8r4/18Cz9A3tDfwPxMSnfIrIPB8VJ4TXDu0MK+JpnSqzbxGS+/8AMmhdDegcViPWM3XT7M9hgE/oXXh47agjWonRroUN/ct9bkwoBQCgFAKAUAoBQCgFAKAUBFvTsJfLf2mgF19hF5ae0UBKoBQCgP4RQHyIVGxV/YVnLMdKPusGRQCgFAKAUAoBQCgFAKAUAoBQCgIt6dhL5b+00AuvsIvLT2igJVAKAUAoBQCgFAKAUAoBQCgFAKAUAoBQCgFAKAi3p2Evlv7TQEe7bfEIYwZIwRGoILLq+EUBI0jDvYuNedANIw72LjXnQDSMO9i4150A0jDvYuNedANIw72LjXnQDSMO9i4150A0jDvYuNedANIw72LjXnQDSMO9i4150A0jDvYuNedANIw72LjXnQDSMO9i4150A0jDvYuNedANIw72LjXnQDSMO9i4150A0jDvYuNedANIw72LjXnQDSMO9i4150A0jDvYuNedANIw72LjXnQEe8rfEYZAJIyTGwADLr+E0B//2Q=="/>
          <p:cNvSpPr>
            <a:spLocks noChangeAspect="1" noChangeArrowheads="1"/>
          </p:cNvSpPr>
          <p:nvPr/>
        </p:nvSpPr>
        <p:spPr bwMode="auto">
          <a:xfrm>
            <a:off x="155575" y="-547688"/>
            <a:ext cx="20955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4" name="Picture 53" descr="European Federation of Road Traffic Victims (FEVR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092" y="2402511"/>
            <a:ext cx="750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Finnish Transport Safety Agenc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2767" y="1142036"/>
            <a:ext cx="7493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 descr="Safer Roads Foundati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032" y="246124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0" descr="Chalmers University of Technolog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267" y="1129336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2" descr="Parliamentary Advisory Council for Transport Safety (PACTS)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955" y="1149973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6" descr="Road and Safety, Poland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792" y="1777036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8" descr="Medizinischen Hochschule Hannover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305" y="1802436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0" descr="Association Prévention Routièr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082" y="2354886"/>
            <a:ext cx="7508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2" descr="Folksam Research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780" y="1778625"/>
            <a:ext cx="7493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4" descr="Liikenneturva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192" y="1791323"/>
            <a:ext cx="750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6" descr="Confederación Nacional de Autoescuelas (CNAE) (ES)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455" y="1135686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0" descr="Centre for Transport and Logistics (CTL), Sapienza – University of Rom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607" y="3791573"/>
            <a:ext cx="7508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2" descr="Belgian Road Safety Institute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742" y="4528173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6" descr="Swedish Abstaining Motorists’ Association (MHF)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905" y="2372348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8" descr="Road Safety Institute – Panos Mylonas, Greece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756" y="5098332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0" descr="Road Safety Authority, Ireland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892" y="4461498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8" descr="Austrian Road Safety Board – KFV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617" y="1807198"/>
            <a:ext cx="750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9" descr="MOVING International Road Safety Association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430" y="1164261"/>
            <a:ext cx="7493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1" descr="Institute for Transport Studies, University of Leeds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207" y="3677273"/>
            <a:ext cx="7508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53" descr="Finnish Motor Insurers’ Centre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9617" y="4453561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" descr="Dutch Safety Board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332" y="1142036"/>
            <a:ext cx="7508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7" descr="P.A.U. Education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130" y="3078788"/>
            <a:ext cx="565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9" descr="Fundación MAPFRE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7" y="3721722"/>
            <a:ext cx="920750" cy="59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1" descr="Auto und Reiseclub Deutschland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4117" y="4464673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63" descr="International Motorcycling Federation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892" y="2977186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65" descr="Road Traffic Safety Agency of the Republic of Serbia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9117" y="4502773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67" descr="Global Road Safety Partnership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615" y="5130530"/>
            <a:ext cx="7493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69" descr="Hellenic Institute of Transport – Centre for Research and Technology Hellas (CERTH)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467" y="3737600"/>
            <a:ext cx="7508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71" descr="Norwegian Abstaining Motorists’ Association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667" y="4464673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73" descr="Danish Road Safety Council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282" y="3728075"/>
            <a:ext cx="7508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75" descr="German Road Safety Council / Deutscher Verkehrssicherheitsrat (DVR)"/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567" y="3104932"/>
            <a:ext cx="75088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77" descr="Motor Transport Institute, Poland"/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917" y="2999411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79" descr="Region Midtjylland – Central Region Denmark"/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467" y="4471025"/>
            <a:ext cx="7508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81" descr="Czech Transport Research Center"/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517" y="3029573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83" descr="Swiss Council for Accident Prevention"/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617" y="2386636"/>
            <a:ext cx="750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85" descr="Catalan Traffic Service (SCT)"/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8942" y="2375523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87" descr="VdTÜV"/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317" y="5177706"/>
            <a:ext cx="750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89" descr="Flemish Foundation for Traffic Knowledge"/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592" y="3069261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1" descr="Centro Studi Città Amica (CeSCAm), University of Brescia"/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992" y="3742361"/>
            <a:ext cx="750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3" descr="Vehicle Technology Research Centre, University of Birmingham"/>
          <p:cNvPicPr>
            <a:picLocks noChangeAspect="1" noChangeArrowheads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8442" y="5171893"/>
            <a:ext cx="750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95" descr="Norwegian Council for Road Safety"/>
          <p:cNvPicPr>
            <a:picLocks noChangeAspect="1" noChangeArrowheads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047" y="5183006"/>
            <a:ext cx="7508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7" descr="Transport Safety Research Centre, Loughborough University"/>
          <p:cNvPicPr>
            <a:picLocks noChangeAspect="1" noChangeArrowheads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0592" y="5677771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28" descr="Slovenian Traffic Safety Agency"/>
          <p:cNvPicPr>
            <a:picLocks noChangeAspect="1" noChangeArrowheads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6405" y="1778623"/>
            <a:ext cx="74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083345" y="1813096"/>
            <a:ext cx="662993" cy="42621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124837" y="1170359"/>
            <a:ext cx="620420" cy="39884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116653" y="5793875"/>
            <a:ext cx="658612" cy="42339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142153" y="5698263"/>
            <a:ext cx="807342" cy="51900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017010" y="5607769"/>
            <a:ext cx="944720" cy="607320"/>
          </a:xfrm>
          <a:prstGeom prst="rect">
            <a:avLst/>
          </a:prstGeom>
        </p:spPr>
      </p:pic>
      <p:pic>
        <p:nvPicPr>
          <p:cNvPr id="107" name="Picture 2" descr="ARPER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54" y="5596986"/>
            <a:ext cx="569537" cy="56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1" descr="prp logo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75" y="2404426"/>
            <a:ext cx="1184120" cy="44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995140" y="3807562"/>
            <a:ext cx="1321276" cy="281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90" y="5607769"/>
            <a:ext cx="953358" cy="520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124838" y="4962018"/>
            <a:ext cx="700868" cy="711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136042" y="2923068"/>
            <a:ext cx="878601" cy="687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4068693" y="5068043"/>
            <a:ext cx="777241" cy="499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7343550" y="5705405"/>
            <a:ext cx="972866" cy="50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31712"/>
            <a:ext cx="1547142" cy="284806"/>
          </a:xfrm>
          <a:prstGeom prst="rect">
            <a:avLst/>
          </a:prstGeom>
        </p:spPr>
      </p:pic>
      <p:pic>
        <p:nvPicPr>
          <p:cNvPr id="1026" name="Picture 2" descr="http://awsr.be/sites/all/themes/custom/expansion/logo.pn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39" y="6194697"/>
            <a:ext cx="1163291" cy="5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372928" y="6167566"/>
            <a:ext cx="805987" cy="5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5912"/>
            <a:ext cx="9144000" cy="5272088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252536" y="116632"/>
            <a:ext cx="612068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6600"/>
                </a:solidFill>
                <a:latin typeface="Frutiger-Black" pitchFamily="2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6600"/>
                </a:solidFill>
                <a:latin typeface="Frutiger-Black" pitchFamily="2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6600"/>
                </a:solidFill>
                <a:latin typeface="Frutiger-Black" pitchFamily="2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6600"/>
                </a:solidFill>
                <a:latin typeface="Frutiger-Black" pitchFamily="2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6600"/>
                </a:solidFill>
                <a:latin typeface="Frutiger-Black" pitchFamily="2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 pitchFamily="2" charset="0"/>
              </a:defRPr>
            </a:lvl9pPr>
          </a:lstStyle>
          <a:p>
            <a:pPr algn="ctr" eaLnBrk="1" hangingPunct="1"/>
            <a:r>
              <a:rPr lang="en-US" altLang="en-US" kern="0" dirty="0" smtClean="0"/>
              <a:t>THE EU 2020 TARGET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2694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725488" y="1090613"/>
            <a:ext cx="69072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800" dirty="0" smtClean="0">
                <a:solidFill>
                  <a:srgbClr val="CC6600"/>
                </a:solidFill>
                <a:latin typeface="Frutiger-Bold" pitchFamily="2" charset="0"/>
                <a:cs typeface="Arial" panose="020B0604020202020204" pitchFamily="34" charset="0"/>
              </a:rPr>
              <a:t>26,300</a:t>
            </a:r>
            <a:endParaRPr lang="en-GB" altLang="en-US" sz="12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03648" y="4355505"/>
            <a:ext cx="72517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500" dirty="0">
                <a:solidFill>
                  <a:srgbClr val="CC6600"/>
                </a:solidFill>
                <a:latin typeface="Frutiger-Bold" pitchFamily="2" charset="0"/>
              </a:rPr>
              <a:t/>
            </a:r>
            <a:br>
              <a:rPr lang="en-US" altLang="en-US" sz="4500" dirty="0">
                <a:solidFill>
                  <a:srgbClr val="CC6600"/>
                </a:solidFill>
                <a:latin typeface="Frutiger-Bold" pitchFamily="2" charset="0"/>
              </a:rPr>
            </a:br>
            <a:r>
              <a:rPr lang="en-US" altLang="en-US" sz="4500" dirty="0">
                <a:solidFill>
                  <a:srgbClr val="CC6600"/>
                </a:solidFill>
                <a:latin typeface="Frutiger-Bold" pitchFamily="2" charset="0"/>
              </a:rPr>
              <a:t/>
            </a:r>
            <a:br>
              <a:rPr lang="en-US" altLang="en-US" sz="4500" dirty="0">
                <a:solidFill>
                  <a:srgbClr val="CC6600"/>
                </a:solidFill>
                <a:latin typeface="Frutiger-Bold" pitchFamily="2" charset="0"/>
              </a:rPr>
            </a:br>
            <a:r>
              <a:rPr lang="en-US" altLang="en-US" sz="4000" dirty="0" smtClean="0">
                <a:solidFill>
                  <a:srgbClr val="CC6600"/>
                </a:solidFill>
                <a:latin typeface="Frutiger-Light" pitchFamily="2" charset="0"/>
              </a:rPr>
              <a:t>Recorded killed as </a:t>
            </a:r>
            <a:r>
              <a:rPr lang="en-US" altLang="en-US" sz="4000" dirty="0">
                <a:solidFill>
                  <a:srgbClr val="CC6600"/>
                </a:solidFill>
                <a:latin typeface="Frutiger-Light" pitchFamily="2" charset="0"/>
              </a:rPr>
              <a:t>a consequence of road </a:t>
            </a:r>
            <a:r>
              <a:rPr lang="en-US" altLang="en-US" sz="4000" dirty="0" smtClean="0">
                <a:solidFill>
                  <a:srgbClr val="CC6600"/>
                </a:solidFill>
                <a:latin typeface="Frutiger-Light" pitchFamily="2" charset="0"/>
              </a:rPr>
              <a:t>collisions in 2015 in the EU28</a:t>
            </a:r>
            <a:endParaRPr lang="en-GB" altLang="en-US" sz="4000" dirty="0">
              <a:solidFill>
                <a:srgbClr val="000000"/>
              </a:solidFill>
              <a:latin typeface="Frutiger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0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043608" y="942610"/>
            <a:ext cx="69847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6000" dirty="0" smtClean="0">
                <a:solidFill>
                  <a:srgbClr val="CC6600"/>
                </a:solidFill>
                <a:latin typeface="Frutiger-Bold" pitchFamily="2" charset="0"/>
              </a:rPr>
              <a:t>+/-</a:t>
            </a:r>
            <a:r>
              <a:rPr lang="en-US" altLang="en-US" sz="12000" dirty="0" smtClean="0">
                <a:solidFill>
                  <a:srgbClr val="CC6600"/>
                </a:solidFill>
                <a:latin typeface="Frutiger-Bold" pitchFamily="2" charset="0"/>
              </a:rPr>
              <a:t>135,000</a:t>
            </a:r>
            <a:r>
              <a:rPr lang="en-US" altLang="en-US" sz="6000" baseline="70000" dirty="0" smtClean="0">
                <a:solidFill>
                  <a:srgbClr val="CC6600"/>
                </a:solidFill>
                <a:latin typeface="Frutiger-Bold" pitchFamily="2" charset="0"/>
              </a:rPr>
              <a:t>*</a:t>
            </a:r>
            <a:endParaRPr lang="en-GB" altLang="en-US" sz="6000" baseline="70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802" y="3533540"/>
            <a:ext cx="6206922" cy="601663"/>
          </a:xfrm>
          <a:prstGeom prst="rect">
            <a:avLst/>
          </a:prstGeom>
        </p:spPr>
        <p:txBody>
          <a:bodyPr lIns="68580" tIns="34291" rIns="68580" bIns="34291"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CC6600"/>
                </a:solidFill>
                <a:latin typeface="Frutiger-Roman" pitchFamily="2" charset="0"/>
              </a:rPr>
              <a:t/>
            </a:r>
            <a:br>
              <a:rPr lang="en-US" sz="4000" dirty="0">
                <a:solidFill>
                  <a:srgbClr val="CC6600"/>
                </a:solidFill>
                <a:latin typeface="Frutiger-Roman" pitchFamily="2" charset="0"/>
              </a:rPr>
            </a:br>
            <a:r>
              <a:rPr lang="en-US" sz="4000" dirty="0">
                <a:solidFill>
                  <a:srgbClr val="CC6600"/>
                </a:solidFill>
                <a:latin typeface="Frutiger-Roman" pitchFamily="2" charset="0"/>
              </a:rPr>
              <a:t/>
            </a:r>
            <a:br>
              <a:rPr lang="en-US" sz="4000" dirty="0">
                <a:solidFill>
                  <a:srgbClr val="CC6600"/>
                </a:solidFill>
                <a:latin typeface="Frutiger-Roman" pitchFamily="2" charset="0"/>
              </a:rPr>
            </a:br>
            <a:r>
              <a:rPr lang="en-US" sz="4000" dirty="0">
                <a:solidFill>
                  <a:srgbClr val="CC6600"/>
                </a:solidFill>
                <a:latin typeface="Frutiger-Roman" pitchFamily="2" charset="0"/>
              </a:rPr>
              <a:t>seriously injured in road traffic in the EU in 2014 </a:t>
            </a:r>
            <a:endParaRPr lang="en-GB" sz="4000" dirty="0">
              <a:solidFill>
                <a:prstClr val="black"/>
              </a:solidFill>
              <a:latin typeface="Frutiger-Roman" pitchFamily="2" charset="0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2643802" y="4135203"/>
            <a:ext cx="6345111" cy="113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251" i="1" dirty="0" smtClean="0">
                <a:latin typeface="Frutiger-Light" pitchFamily="2" charset="0"/>
              </a:rPr>
              <a:t>*As </a:t>
            </a:r>
            <a:r>
              <a:rPr lang="en-US" altLang="en-US" sz="2251" i="1" dirty="0" err="1" smtClean="0">
                <a:latin typeface="Frutiger-Light" pitchFamily="2" charset="0"/>
              </a:rPr>
              <a:t>MAIS3</a:t>
            </a:r>
            <a:r>
              <a:rPr lang="en-US" altLang="en-US" sz="2251" i="1" dirty="0" smtClean="0">
                <a:latin typeface="Frutiger-Light" pitchFamily="2" charset="0"/>
              </a:rPr>
              <a:t>+. Estimation from the European Commission based on data sent by Member States</a:t>
            </a:r>
            <a:endParaRPr lang="en-GB" altLang="en-US" sz="2251" i="1" dirty="0">
              <a:latin typeface="Frutiger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65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ROAD SAFETY COMPETENCES OF THE EU</a:t>
            </a:r>
            <a:endParaRPr lang="en-US" altLang="en-US" dirty="0"/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357188" y="1357313"/>
            <a:ext cx="850106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Clr>
                <a:srgbClr val="CC6600"/>
              </a:buClr>
              <a:buSzPct val="111000"/>
              <a:buFont typeface="Arial" panose="020B0604020202020204" pitchFamily="34" charset="0"/>
              <a:buChar char="•"/>
            </a:pPr>
            <a:r>
              <a:rPr lang="nl-BE" altLang="en-US" sz="2500" dirty="0">
                <a:solidFill>
                  <a:srgbClr val="CC6600"/>
                </a:solidFill>
                <a:latin typeface="+mn-lt"/>
              </a:rPr>
              <a:t>Vehicle safety standards</a:t>
            </a:r>
            <a:r>
              <a:rPr lang="nl-BE" altLang="en-US" sz="2500" dirty="0">
                <a:latin typeface="Frutiger-Roman" pitchFamily="2" charset="0"/>
                <a:cs typeface="Arial" pitchFamily="34" charset="0"/>
              </a:rPr>
              <a:t>: </a:t>
            </a:r>
            <a:r>
              <a:rPr lang="nl-BE" altLang="en-US" sz="2500" dirty="0">
                <a:solidFill>
                  <a:srgbClr val="CC6600"/>
                </a:solidFill>
                <a:latin typeface="+mn-lt"/>
              </a:rPr>
              <a:t>exclusive competence </a:t>
            </a:r>
            <a:r>
              <a:rPr lang="nl-BE" altLang="en-US" sz="2500" dirty="0">
                <a:latin typeface="Frutiger-Roman" pitchFamily="2" charset="0"/>
                <a:cs typeface="Arial" pitchFamily="34" charset="0"/>
              </a:rPr>
              <a:t>(Article 114 of the EU Treaty)</a:t>
            </a:r>
          </a:p>
          <a:p>
            <a:pPr marL="342900" indent="-342900" eaLnBrk="1" hangingPunct="1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Clr>
                <a:srgbClr val="CC6600"/>
              </a:buClr>
              <a:buSzPct val="111000"/>
              <a:buFont typeface="Arial" panose="020B0604020202020204" pitchFamily="34" charset="0"/>
              <a:buChar char="•"/>
            </a:pPr>
            <a:r>
              <a:rPr lang="nl-BE" altLang="en-US" sz="2500" dirty="0">
                <a:solidFill>
                  <a:srgbClr val="CC6600"/>
                </a:solidFill>
                <a:latin typeface="+mn-lt"/>
              </a:rPr>
              <a:t>Infrastructure safety and driver behaviour: shared competence </a:t>
            </a:r>
            <a:r>
              <a:rPr lang="nl-BE" altLang="en-US" sz="2500" dirty="0">
                <a:latin typeface="Frutiger-Roman" pitchFamily="2" charset="0"/>
                <a:cs typeface="Arial" pitchFamily="34" charset="0"/>
              </a:rPr>
              <a:t>- principle of subsidiarity (Article 5.3 of the EU Treaty).</a:t>
            </a:r>
          </a:p>
          <a:p>
            <a:pPr marL="342900" indent="-342900" eaLnBrk="1" hangingPunct="1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Clr>
                <a:srgbClr val="CC66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latin typeface="Frutiger-Roman" pitchFamily="2" charset="0"/>
                <a:cs typeface="Arial" pitchFamily="34" charset="0"/>
              </a:rPr>
              <a:t>Figures </a:t>
            </a:r>
            <a:r>
              <a:rPr lang="en-US" altLang="en-US" sz="2500" dirty="0">
                <a:latin typeface="Frutiger-Roman" pitchFamily="2" charset="0"/>
                <a:cs typeface="Arial" pitchFamily="34" charset="0"/>
              </a:rPr>
              <a:t>would have been significantly higher </a:t>
            </a:r>
            <a:r>
              <a:rPr lang="en-US" altLang="en-US" sz="2500" dirty="0" smtClean="0">
                <a:latin typeface="Frutiger-Roman" pitchFamily="2" charset="0"/>
                <a:cs typeface="Arial" pitchFamily="34" charset="0"/>
              </a:rPr>
              <a:t>without vehicle safety measures </a:t>
            </a:r>
            <a:r>
              <a:rPr lang="en-US" altLang="en-US" sz="2500" dirty="0">
                <a:latin typeface="Frutiger-Roman" pitchFamily="2" charset="0"/>
                <a:cs typeface="Arial" pitchFamily="34" charset="0"/>
              </a:rPr>
              <a:t>already taken by the EU </a:t>
            </a:r>
          </a:p>
          <a:p>
            <a:pPr marL="342900" indent="-342900" eaLnBrk="1" hangingPunct="1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Clr>
                <a:srgbClr val="CC6600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latin typeface="Frutiger-Roman" pitchFamily="2" charset="0"/>
                <a:cs typeface="Arial" pitchFamily="34" charset="0"/>
              </a:rPr>
              <a:t>Last </a:t>
            </a:r>
            <a:r>
              <a:rPr lang="en-US" altLang="en-US" sz="2500" dirty="0">
                <a:latin typeface="Frutiger-Roman" pitchFamily="2" charset="0"/>
                <a:cs typeface="Arial" pitchFamily="34" charset="0"/>
              </a:rPr>
              <a:t>revision of the </a:t>
            </a:r>
            <a:r>
              <a:rPr lang="en-US" altLang="en-US" sz="2500" dirty="0" smtClean="0">
                <a:latin typeface="Frutiger-Roman" pitchFamily="2" charset="0"/>
                <a:cs typeface="Arial" pitchFamily="34" charset="0"/>
              </a:rPr>
              <a:t>EU common vehicle safety rules in  2009 with the </a:t>
            </a:r>
            <a:r>
              <a:rPr lang="en-US" altLang="en-US" sz="2500" dirty="0">
                <a:solidFill>
                  <a:srgbClr val="CC6600"/>
                </a:solidFill>
                <a:latin typeface="+mn-lt"/>
              </a:rPr>
              <a:t>General Safety Regulation </a:t>
            </a:r>
            <a:r>
              <a:rPr lang="fr-BE" sz="2500" dirty="0" smtClean="0">
                <a:latin typeface="Frutiger-Roman" pitchFamily="2" charset="0"/>
                <a:cs typeface="Arial" pitchFamily="34" charset="0"/>
              </a:rPr>
              <a:t>661/2009 </a:t>
            </a:r>
            <a:r>
              <a:rPr lang="en-US" altLang="en-US" sz="2500" dirty="0" smtClean="0">
                <a:latin typeface="Frutiger-Roman" pitchFamily="2" charset="0"/>
                <a:cs typeface="Arial" pitchFamily="34" charset="0"/>
              </a:rPr>
              <a:t>and </a:t>
            </a:r>
            <a:r>
              <a:rPr lang="en-US" altLang="en-US" sz="2500" dirty="0">
                <a:solidFill>
                  <a:srgbClr val="CC6600"/>
                </a:solidFill>
                <a:latin typeface="+mn-lt"/>
              </a:rPr>
              <a:t>Pedestrian Protection Regulation </a:t>
            </a:r>
            <a:r>
              <a:rPr lang="fr-BE" sz="2500" dirty="0" smtClean="0">
                <a:latin typeface="Frutiger-Roman" pitchFamily="2" charset="0"/>
                <a:cs typeface="Arial" pitchFamily="34" charset="0"/>
              </a:rPr>
              <a:t>78/2009</a:t>
            </a:r>
          </a:p>
          <a:p>
            <a:pPr eaLnBrk="1" hangingPunct="1"/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6224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712200" cy="1009650"/>
          </a:xfrm>
        </p:spPr>
        <p:txBody>
          <a:bodyPr/>
          <a:lstStyle/>
          <a:p>
            <a:pPr algn="ctr"/>
            <a:r>
              <a:rPr lang="en-US" altLang="fr-FR" dirty="0" smtClean="0"/>
              <a:t>VEHICLE SAFETY - </a:t>
            </a:r>
            <a:r>
              <a:rPr lang="en-US" altLang="fr-FR" dirty="0" err="1" smtClean="0"/>
              <a:t>ETSC</a:t>
            </a:r>
            <a:r>
              <a:rPr lang="en-US" altLang="fr-FR" dirty="0" smtClean="0"/>
              <a:t> PRIORITIES</a:t>
            </a:r>
            <a:br>
              <a:rPr lang="en-US" altLang="fr-FR" dirty="0" smtClean="0"/>
            </a:br>
            <a:r>
              <a:rPr lang="en-US" altLang="fr-FR" dirty="0" smtClean="0"/>
              <a:t>linked to the three main killers</a:t>
            </a:r>
            <a:endParaRPr lang="en-GB" altLang="fr-F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61878"/>
            <a:ext cx="6480720" cy="2592387"/>
          </a:xfrm>
        </p:spPr>
        <p:txBody>
          <a:bodyPr/>
          <a:lstStyle/>
          <a:p>
            <a:pPr lvl="1">
              <a:defRPr/>
            </a:pPr>
            <a:r>
              <a:rPr lang="en-US" sz="2400" dirty="0" err="1" smtClean="0"/>
              <a:t>Overridable</a:t>
            </a:r>
            <a:r>
              <a:rPr lang="en-US" sz="2400" dirty="0" smtClean="0"/>
              <a:t> </a:t>
            </a:r>
            <a:r>
              <a:rPr lang="en-GB" sz="2400" dirty="0"/>
              <a:t>assisting </a:t>
            </a:r>
            <a:r>
              <a:rPr lang="en-US" sz="2400" dirty="0" smtClean="0"/>
              <a:t>ISA on all vehicles </a:t>
            </a:r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 smtClean="0"/>
              <a:t> Alcohol </a:t>
            </a:r>
            <a:r>
              <a:rPr lang="en-US" sz="2400" dirty="0"/>
              <a:t>interlocks on professional vehicles and a standard interface for all </a:t>
            </a:r>
            <a:r>
              <a:rPr lang="en-US" sz="2400" dirty="0" smtClean="0"/>
              <a:t>vehicles</a:t>
            </a:r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Seat belt reminders for all passenger seats</a:t>
            </a:r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r>
              <a:rPr lang="en-US" sz="2400" dirty="0"/>
              <a:t>Automated Emergency Braking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Font typeface="Frutiger-Roman" pitchFamily="2" charset="0"/>
              <a:buNone/>
              <a:defRPr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1453500" cy="1877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307" y="2234641"/>
            <a:ext cx="1375577" cy="1374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307" y="4875187"/>
            <a:ext cx="1710000" cy="1982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25" y="3608673"/>
            <a:ext cx="1170749" cy="155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“Speed remains a very important risk factor. It has a greater effect on the number of accidents and injury severity than almost all other known risk factors.”</a:t>
            </a:r>
          </a:p>
          <a:p>
            <a:pPr marL="0" indent="0">
              <a:buNone/>
            </a:pPr>
            <a:r>
              <a:rPr lang="en-GB" sz="1800" dirty="0"/>
              <a:t>Rune </a:t>
            </a:r>
            <a:r>
              <a:rPr lang="en-GB" sz="1800" dirty="0" err="1"/>
              <a:t>Elvik</a:t>
            </a:r>
            <a:r>
              <a:rPr lang="en-GB" sz="1800" dirty="0"/>
              <a:t>, </a:t>
            </a:r>
            <a:r>
              <a:rPr lang="en-GB" sz="1800" i="1" dirty="0"/>
              <a:t>The Power Model of the relationship between speed and road safety: Update and new analyses</a:t>
            </a:r>
            <a:r>
              <a:rPr lang="en-GB" sz="1800" dirty="0"/>
              <a:t> (2009</a:t>
            </a:r>
            <a:r>
              <a:rPr lang="en-GB" dirty="0" smtClean="0"/>
              <a:t>)</a:t>
            </a:r>
            <a:endParaRPr lang="en-GB" i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1008"/>
            <a:ext cx="4365168" cy="319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116632"/>
            <a:ext cx="8496944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6600"/>
                </a:solidFill>
                <a:latin typeface="Frutiger-Black" pitchFamily="2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6600"/>
                </a:solidFill>
                <a:latin typeface="Frutiger-Black" pitchFamily="2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6600"/>
                </a:solidFill>
                <a:latin typeface="Frutiger-Black" pitchFamily="2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6600"/>
                </a:solidFill>
                <a:latin typeface="Frutiger-Black" pitchFamily="2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6600"/>
                </a:solidFill>
                <a:latin typeface="Frutiger-Black" pitchFamily="2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 pitchFamily="2" charset="0"/>
              </a:defRPr>
            </a:lvl9pPr>
          </a:lstStyle>
          <a:p>
            <a:pPr eaLnBrk="1" hangingPunct="1"/>
            <a:r>
              <a:rPr lang="en-GB" altLang="en-US" kern="0" dirty="0" smtClean="0"/>
              <a:t>We know a lot about speed and risk</a:t>
            </a:r>
          </a:p>
        </p:txBody>
      </p:sp>
    </p:spTree>
    <p:extLst>
      <p:ext uri="{BB962C8B-B14F-4D97-AF65-F5344CB8AC3E}">
        <p14:creationId xmlns:p14="http://schemas.microsoft.com/office/powerpoint/2010/main" val="2925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"/>
            <a:ext cx="1331640" cy="1719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71028" cy="852343"/>
          </a:xfrm>
        </p:spPr>
        <p:txBody>
          <a:bodyPr/>
          <a:lstStyle/>
          <a:p>
            <a:r>
              <a:rPr lang="en-GB" sz="3500" dirty="0" smtClean="0"/>
              <a:t>INTELLIGENT SPEED ASSISTANCE</a:t>
            </a:r>
            <a:endParaRPr lang="en-GB" sz="3500" dirty="0"/>
          </a:p>
        </p:txBody>
      </p:sp>
      <p:pic>
        <p:nvPicPr>
          <p:cNvPr id="4" name="Picture 3" descr="S:\WINWORD-ALL_FILES\iSafer\Infographic ISA\ETSC\Social media infographics\ETSC social media final v1.0 WEB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431"/>
            <a:ext cx="9144000" cy="4205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6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C House style">
  <a:themeElements>
    <a:clrScheme name="ETSC House styl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TSC House style">
      <a:majorFont>
        <a:latin typeface="Frutiger-Bold"/>
        <a:ea typeface=""/>
        <a:cs typeface=""/>
      </a:majorFont>
      <a:minorFont>
        <a:latin typeface="Frutiger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TSC House sty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SC House sty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House sty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House sty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House sty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House sty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House sty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C023C46E31F4F9D33B2EBA48430F6" ma:contentTypeVersion="13" ma:contentTypeDescription="Create a new document." ma:contentTypeScope="" ma:versionID="4f3868762e218045908b2dca2286889f">
  <xsd:schema xmlns:xsd="http://www.w3.org/2001/XMLSchema" xmlns:xs="http://www.w3.org/2001/XMLSchema" xmlns:p="http://schemas.microsoft.com/office/2006/metadata/properties" xmlns:ns2="dac9017b-04e2-4d05-bffe-3e407940d79e" xmlns:ns3="789f66c1-b0d6-441f-8867-d7d705ba67e5" targetNamespace="http://schemas.microsoft.com/office/2006/metadata/properties" ma:root="true" ma:fieldsID="f54da683da96dec91d75b5a3ade4254d" ns2:_="" ns3:_="">
    <xsd:import namespace="dac9017b-04e2-4d05-bffe-3e407940d79e"/>
    <xsd:import namespace="789f66c1-b0d6-441f-8867-d7d705ba67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9017b-04e2-4d05-bffe-3e407940d7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f66c1-b0d6-441f-8867-d7d705ba67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1F9286-E2D6-45BB-84BD-730A3A57EDB8}"/>
</file>

<file path=customXml/itemProps2.xml><?xml version="1.0" encoding="utf-8"?>
<ds:datastoreItem xmlns:ds="http://schemas.openxmlformats.org/officeDocument/2006/customXml" ds:itemID="{B25002F1-680B-43F7-8E9D-76CF41BFB856}"/>
</file>

<file path=customXml/itemProps3.xml><?xml version="1.0" encoding="utf-8"?>
<ds:datastoreItem xmlns:ds="http://schemas.openxmlformats.org/officeDocument/2006/customXml" ds:itemID="{C8942104-4C55-4CF5-AB4B-B289A9EBC29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16781</TotalTime>
  <Words>514</Words>
  <Application>Microsoft Office PowerPoint</Application>
  <PresentationFormat>On-screen Show (4:3)</PresentationFormat>
  <Paragraphs>94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Frutiger-Black</vt:lpstr>
      <vt:lpstr>Calibri</vt:lpstr>
      <vt:lpstr>Frutiger-Roman</vt:lpstr>
      <vt:lpstr>Times New Roman</vt:lpstr>
      <vt:lpstr>Frutiger-Bold</vt:lpstr>
      <vt:lpstr>Frutiger-Light</vt:lpstr>
      <vt:lpstr>Arial Unicode MS</vt:lpstr>
      <vt:lpstr>Arial</vt:lpstr>
      <vt:lpstr>ETSC House style</vt:lpstr>
      <vt:lpstr>      #Fit Safety as Standard Safer Vehicles  14 June 2016 day 16th February    </vt:lpstr>
      <vt:lpstr>ETSC Network</vt:lpstr>
      <vt:lpstr>PowerPoint Presentation</vt:lpstr>
      <vt:lpstr>PowerPoint Presentation</vt:lpstr>
      <vt:lpstr>PowerPoint Presentation</vt:lpstr>
      <vt:lpstr>ROAD SAFETY COMPETENCES OF THE EU</vt:lpstr>
      <vt:lpstr>VEHICLE SAFETY - ETSC PRIORITIES linked to the three main killers</vt:lpstr>
      <vt:lpstr>PowerPoint Presentation</vt:lpstr>
      <vt:lpstr>INTELLIGENT SPEED ASSISTANCE</vt:lpstr>
      <vt:lpstr>GB accidents saved over time for the Market Driven scenario</vt:lpstr>
      <vt:lpstr>GB accidents saved over time for the Regulation scenario</vt:lpstr>
      <vt:lpstr>Comparison of predicted outcomes</vt:lpstr>
      <vt:lpstr>Evaluation study report</vt:lpstr>
      <vt:lpstr>TRL Evaluation study on GSR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research</dc:title>
  <dc:creator>Dudley Curtis</dc:creator>
  <cp:lastModifiedBy>ETSC3</cp:lastModifiedBy>
  <cp:revision>939</cp:revision>
  <cp:lastPrinted>2014-11-26T11:59:22Z</cp:lastPrinted>
  <dcterms:created xsi:type="dcterms:W3CDTF">2004-08-26T08:12:29Z</dcterms:created>
  <dcterms:modified xsi:type="dcterms:W3CDTF">2016-06-10T13:35:39Z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0x010100708C023C46E31F4F9D33B2EBA48430F6</vt:lpwstr>
  </property>
</Properties>
</file>